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sldIdLst>
    <p:sldId id="342" r:id="rId5"/>
    <p:sldId id="351" r:id="rId6"/>
    <p:sldId id="355" r:id="rId7"/>
    <p:sldId id="352" r:id="rId8"/>
    <p:sldId id="354" r:id="rId9"/>
    <p:sldId id="349" r:id="rId10"/>
    <p:sldId id="360" r:id="rId11"/>
    <p:sldId id="358" r:id="rId12"/>
    <p:sldId id="359" r:id="rId13"/>
    <p:sldId id="344" r:id="rId14"/>
    <p:sldId id="350" r:id="rId15"/>
    <p:sldId id="353" r:id="rId16"/>
    <p:sldId id="35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646"/>
  </p:normalViewPr>
  <p:slideViewPr>
    <p:cSldViewPr snapToGrid="0" snapToObjects="1" showGuides="1">
      <p:cViewPr varScale="1">
        <p:scale>
          <a:sx n="80" d="100"/>
          <a:sy n="80" d="100"/>
        </p:scale>
        <p:origin x="58" y="11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1027913516230527E-2"/>
          <c:y val="5.1599845253244341E-2"/>
          <c:w val="0.91006513074754547"/>
          <c:h val="0.66141712948864817"/>
        </c:manualLayout>
      </c:layout>
      <c:barChart>
        <c:barDir val="col"/>
        <c:grouping val="clustered"/>
        <c:varyColors val="0"/>
        <c:ser>
          <c:idx val="0"/>
          <c:order val="0"/>
          <c:tx>
            <c:strRef>
              <c:f>Sheet1!$B$1</c:f>
              <c:strCache>
                <c:ptCount val="1"/>
                <c:pt idx="0">
                  <c:v>Sample 1</c:v>
                </c:pt>
              </c:strCache>
            </c:strRef>
          </c:tx>
          <c:spPr>
            <a:solidFill>
              <a:schemeClr val="accent6">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Arial Nova" panose="020B05040202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Chemical 1</c:v>
                </c:pt>
                <c:pt idx="1">
                  <c:v>Chemical 2</c:v>
                </c:pt>
                <c:pt idx="2">
                  <c:v>Chemical 3</c:v>
                </c:pt>
                <c:pt idx="3">
                  <c:v>Chemical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D433-544B-8DBA-F4EB1C07D68C}"/>
            </c:ext>
          </c:extLst>
        </c:ser>
        <c:ser>
          <c:idx val="1"/>
          <c:order val="1"/>
          <c:tx>
            <c:strRef>
              <c:f>Sheet1!$C$1</c:f>
              <c:strCache>
                <c:ptCount val="1"/>
                <c:pt idx="0">
                  <c:v>Sample 2</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Arial Nova" panose="020B05040202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Chemical 1</c:v>
                </c:pt>
                <c:pt idx="1">
                  <c:v>Chemical 2</c:v>
                </c:pt>
                <c:pt idx="2">
                  <c:v>Chemical 3</c:v>
                </c:pt>
                <c:pt idx="3">
                  <c:v>Chemical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D433-544B-8DBA-F4EB1C07D68C}"/>
            </c:ext>
          </c:extLst>
        </c:ser>
        <c:ser>
          <c:idx val="2"/>
          <c:order val="2"/>
          <c:tx>
            <c:strRef>
              <c:f>Sheet1!$D$1</c:f>
              <c:strCache>
                <c:ptCount val="1"/>
                <c:pt idx="0">
                  <c:v>Sample 3</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Arial Nova" panose="020B05040202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Chemical 1</c:v>
                </c:pt>
                <c:pt idx="1">
                  <c:v>Chemical 2</c:v>
                </c:pt>
                <c:pt idx="2">
                  <c:v>Chemical 3</c:v>
                </c:pt>
                <c:pt idx="3">
                  <c:v>Chemical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D433-544B-8DBA-F4EB1C07D68C}"/>
            </c:ext>
          </c:extLst>
        </c:ser>
        <c:ser>
          <c:idx val="3"/>
          <c:order val="3"/>
          <c:tx>
            <c:strRef>
              <c:f>Sheet1!$E$1</c:f>
              <c:strCache>
                <c:ptCount val="1"/>
                <c:pt idx="0">
                  <c:v>Sample 4</c:v>
                </c:pt>
              </c:strCache>
            </c:strRef>
          </c:tx>
          <c:spPr>
            <a:solidFill>
              <a:schemeClr val="accent6">
                <a:lumMod val="5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Arial Nova" panose="020B0504020202020204" pitchFamily="34"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Chemical 1</c:v>
                </c:pt>
                <c:pt idx="1">
                  <c:v>Chemical 2</c:v>
                </c:pt>
                <c:pt idx="2">
                  <c:v>Chemical 3</c:v>
                </c:pt>
                <c:pt idx="3">
                  <c:v>Chemical 4</c:v>
                </c:pt>
              </c:strCache>
            </c:strRef>
          </c:cat>
          <c:val>
            <c:numRef>
              <c:f>Sheet1!$E$2:$E$5</c:f>
              <c:numCache>
                <c:formatCode>General</c:formatCode>
                <c:ptCount val="4"/>
                <c:pt idx="0">
                  <c:v>3.2</c:v>
                </c:pt>
                <c:pt idx="1">
                  <c:v>2.2000000000000002</c:v>
                </c:pt>
                <c:pt idx="2">
                  <c:v>4</c:v>
                </c:pt>
                <c:pt idx="3">
                  <c:v>1.8</c:v>
                </c:pt>
              </c:numCache>
            </c:numRef>
          </c:val>
          <c:extLst>
            <c:ext xmlns:c16="http://schemas.microsoft.com/office/drawing/2014/chart" uri="{C3380CC4-5D6E-409C-BE32-E72D297353CC}">
              <c16:uniqueId val="{00000003-D433-544B-8DBA-F4EB1C07D68C}"/>
            </c:ext>
          </c:extLst>
        </c:ser>
        <c:dLbls>
          <c:dLblPos val="outEnd"/>
          <c:showLegendKey val="0"/>
          <c:showVal val="1"/>
          <c:showCatName val="0"/>
          <c:showSerName val="0"/>
          <c:showPercent val="0"/>
          <c:showBubbleSize val="0"/>
        </c:dLbls>
        <c:gapWidth val="355"/>
        <c:overlap val="-70"/>
        <c:axId val="2013931760"/>
        <c:axId val="1657974847"/>
      </c:barChart>
      <c:catAx>
        <c:axId val="20139317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Arial Nova" panose="020B0504020202020204" pitchFamily="34" charset="0"/>
                <a:ea typeface="+mn-ea"/>
                <a:cs typeface="+mn-cs"/>
              </a:defRPr>
            </a:pPr>
            <a:endParaRPr lang="en-US"/>
          </a:p>
        </c:txPr>
        <c:crossAx val="1657974847"/>
        <c:crosses val="autoZero"/>
        <c:auto val="1"/>
        <c:lblAlgn val="ctr"/>
        <c:lblOffset val="100"/>
        <c:noMultiLvlLbl val="0"/>
      </c:catAx>
      <c:valAx>
        <c:axId val="1657974847"/>
        <c:scaling>
          <c:orientation val="minMax"/>
        </c:scaling>
        <c:delete val="0"/>
        <c:axPos val="l"/>
        <c:majorGridlines>
          <c:spPr>
            <a:ln w="9525" cap="flat" cmpd="sng" algn="ctr">
              <a:gradFill>
                <a:gsLst>
                  <a:gs pos="100000">
                    <a:schemeClr val="tx1">
                      <a:lumMod val="5000"/>
                      <a:lumOff val="95000"/>
                    </a:schemeClr>
                  </a:gs>
                  <a:gs pos="0">
                    <a:schemeClr val="tx1">
                      <a:lumMod val="25000"/>
                      <a:lumOff val="7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Arial Nova" panose="020B0504020202020204" pitchFamily="34" charset="0"/>
                <a:ea typeface="+mn-ea"/>
                <a:cs typeface="+mn-cs"/>
              </a:defRPr>
            </a:pPr>
            <a:endParaRPr lang="en-US"/>
          </a:p>
        </c:txPr>
        <c:crossAx val="2013931760"/>
        <c:crosses val="autoZero"/>
        <c:crossBetween val="between"/>
      </c:valAx>
      <c:spPr>
        <a:noFill/>
        <a:ln>
          <a:noFill/>
        </a:ln>
        <a:effectLst/>
      </c:spPr>
    </c:plotArea>
    <c:legend>
      <c:legendPos val="b"/>
      <c:layout>
        <c:manualLayout>
          <c:xMode val="edge"/>
          <c:yMode val="edge"/>
          <c:x val="0.33319458373936323"/>
          <c:y val="0.87773862521328483"/>
          <c:w val="0.36525731031588532"/>
          <c:h val="4.9908595679683677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Arial Nova" panose="020B0504020202020204" pitchFamily="34" charset="0"/>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0">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media/hdphoto1.wdp>
</file>

<file path=ppt/media/image1.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11/20/2023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4</a:t>
            </a:fld>
            <a:endParaRPr lang="en-US"/>
          </a:p>
        </p:txBody>
      </p:sp>
    </p:spTree>
    <p:extLst>
      <p:ext uri="{BB962C8B-B14F-4D97-AF65-F5344CB8AC3E}">
        <p14:creationId xmlns:p14="http://schemas.microsoft.com/office/powerpoint/2010/main" val="3177418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EF75CB5-5666-5049-9AE0-38EFD385C21E}" type="slidenum">
              <a:rPr lang="en-US" smtClean="0"/>
              <a:t>5</a:t>
            </a:fld>
            <a:endParaRPr lang="en-US"/>
          </a:p>
        </p:txBody>
      </p:sp>
    </p:spTree>
    <p:extLst>
      <p:ext uri="{BB962C8B-B14F-4D97-AF65-F5344CB8AC3E}">
        <p14:creationId xmlns:p14="http://schemas.microsoft.com/office/powerpoint/2010/main" val="387239364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ố trí Tùy chỉnh">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vi-VN"/>
              <a:t>Bấm để chỉnh sửa kiểu văn bản của Bản cái</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vi-VN"/>
              <a:t>Bấm để sửa kiểu tiêu đề Bản cái</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vi-VN"/>
              <a:t>Bấm để chỉnh sửa kiểu văn bản của Bản cái</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vi-VN"/>
              <a:t>Bấm để chỉnh sửa kiểu văn bản của Bản cái</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vi-VN"/>
              <a:t>Bấm để chỉnh sửa kiểu văn bản của Bản cái</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vi-VN"/>
              <a:t>Bấm để sửa kiểu tiêu đề Bản cái</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vi-VN"/>
              <a:t>Bấm để chỉnh sửa kiểu văn bản của Bản cái</a:t>
            </a:r>
          </a:p>
          <a:p>
            <a:pPr lvl="1"/>
            <a:r>
              <a:rPr lang="vi-VN"/>
              <a:t>Mức hai</a:t>
            </a:r>
          </a:p>
          <a:p>
            <a:pPr lvl="2"/>
            <a:r>
              <a:rPr lang="vi-VN"/>
              <a:t>Mức ba</a:t>
            </a:r>
          </a:p>
          <a:p>
            <a:pPr lvl="3"/>
            <a:r>
              <a:rPr lang="vi-VN"/>
              <a:t>Mức bốn</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vi-VN"/>
              <a:t>Bấm để chỉnh sửa kiểu văn bản của Bản cái</a:t>
            </a:r>
          </a:p>
          <a:p>
            <a:pPr lvl="1"/>
            <a:r>
              <a:rPr lang="vi-VN"/>
              <a:t>Mức hai</a:t>
            </a:r>
          </a:p>
          <a:p>
            <a:pPr lvl="2"/>
            <a:r>
              <a:rPr lang="vi-VN"/>
              <a:t>Mức ba</a:t>
            </a:r>
          </a:p>
          <a:p>
            <a:pPr lvl="3"/>
            <a:r>
              <a:rPr lang="vi-VN"/>
              <a:t>Mức bốn</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êu đề và Nội dung">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vi-VN"/>
              <a:t>Bấm để sửa kiểu tiêu đề Bản cái</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vi-VN"/>
              <a:t>Bấm để sửa kiểu tiêu đề Bản cái</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vi-VN"/>
              <a:t>Bấm để sửa kiểu tiêu đề Bản cái</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vi-VN"/>
              <a:t>Bấm để sửa kiểu tiêu đề Bản cái</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vi-VN"/>
              <a:t>Bấm biểu tượng để thêm hình ảnh</a:t>
            </a:r>
            <a:endParaRPr lang="en-US"/>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vi-VN"/>
              <a:t>Bấm để chỉnh sửa kiểu văn bản của Bản cái</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vi-VN"/>
              <a:t>Bấm để sửa kiểu tiêu đề Bản cái</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a:xfrm>
            <a:off x="2" y="2235428"/>
            <a:ext cx="12191998" cy="1323440"/>
          </a:xfrm>
        </p:spPr>
        <p:txBody>
          <a:bodyPr/>
          <a:lstStyle/>
          <a:p>
            <a:r>
              <a:rPr lang="en-US" sz="7200">
                <a:latin typeface="ADLaM Display" panose="020F0502020204030204" pitchFamily="2" charset="0"/>
                <a:ea typeface="ADLaM Display" panose="020F0502020204030204" pitchFamily="2" charset="0"/>
                <a:cs typeface="ADLaM Display" panose="020F0502020204030204" pitchFamily="2" charset="0"/>
              </a:rPr>
              <a:t>My Music</a:t>
            </a:r>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102638" y="3558868"/>
            <a:ext cx="12191997" cy="781119"/>
          </a:xfrm>
        </p:spPr>
        <p:txBody>
          <a:bodyPr/>
          <a:lstStyle/>
          <a:p>
            <a:r>
              <a:rPr lang="en-US">
                <a:latin typeface="Biome" panose="020B0503030204020804" pitchFamily="34" charset="0"/>
                <a:cs typeface="Biome" panose="020B0503030204020804" pitchFamily="34" charset="0"/>
              </a:rPr>
              <a:t>Group 5</a:t>
            </a:r>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79986">
              <a:schemeClr val="accent6">
                <a:lumMod val="50000"/>
              </a:schemeClr>
            </a:gs>
            <a:gs pos="39018">
              <a:srgbClr val="020C12"/>
            </a:gs>
            <a:gs pos="15000">
              <a:schemeClr val="accent4">
                <a:lumMod val="50000"/>
              </a:schemeClr>
            </a:gs>
            <a:gs pos="0">
              <a:schemeClr val="accent4"/>
            </a:gs>
            <a:gs pos="99000">
              <a:schemeClr val="tx2">
                <a:lumMod val="32000"/>
              </a:schemeClr>
            </a:gs>
          </a:gsLst>
          <a:lin ang="7200000" scaled="0"/>
        </a:gradFill>
        <a:effectLst/>
      </p:bgPr>
    </p:bg>
    <p:spTree>
      <p:nvGrpSpPr>
        <p:cNvPr id="1" name=""/>
        <p:cNvGrpSpPr/>
        <p:nvPr/>
      </p:nvGrpSpPr>
      <p:grpSpPr>
        <a:xfrm>
          <a:off x="0" y="0"/>
          <a:ext cx="0" cy="0"/>
          <a:chOff x="0" y="0"/>
          <a:chExt cx="0" cy="0"/>
        </a:xfrm>
      </p:grpSpPr>
      <p:sp>
        <p:nvSpPr>
          <p:cNvPr id="12" name="Slide Number Placeholder 11">
            <a:extLst>
              <a:ext uri="{FF2B5EF4-FFF2-40B4-BE49-F238E27FC236}">
                <a16:creationId xmlns:a16="http://schemas.microsoft.com/office/drawing/2014/main" id="{761D5C1B-39FE-2949-16D4-283AB532DBE1}"/>
              </a:ext>
            </a:extLst>
          </p:cNvPr>
          <p:cNvSpPr>
            <a:spLocks noGrp="1"/>
          </p:cNvSpPr>
          <p:nvPr>
            <p:ph type="sldNum" sz="quarter" idx="12"/>
          </p:nvPr>
        </p:nvSpPr>
        <p:spPr/>
        <p:txBody>
          <a:bodyPr/>
          <a:lstStyle/>
          <a:p>
            <a:fld id="{FE024F78-56A6-7740-B68D-8D4D026EDF3F}" type="slidenum">
              <a:rPr lang="en-US" smtClean="0"/>
              <a:pPr/>
              <a:t>10</a:t>
            </a:fld>
            <a:endParaRPr lang="en-US"/>
          </a:p>
        </p:txBody>
      </p:sp>
      <p:sp>
        <p:nvSpPr>
          <p:cNvPr id="22" name="Title 1">
            <a:extLst>
              <a:ext uri="{FF2B5EF4-FFF2-40B4-BE49-F238E27FC236}">
                <a16:creationId xmlns:a16="http://schemas.microsoft.com/office/drawing/2014/main" id="{B68AA1BB-CBC5-BDB1-AF23-B3E870C1D8EA}"/>
              </a:ext>
            </a:extLst>
          </p:cNvPr>
          <p:cNvSpPr>
            <a:spLocks noGrp="1"/>
          </p:cNvSpPr>
          <p:nvPr>
            <p:ph type="title"/>
          </p:nvPr>
        </p:nvSpPr>
        <p:spPr>
          <a:xfrm>
            <a:off x="1387371" y="2347058"/>
            <a:ext cx="9537804" cy="1358678"/>
          </a:xfrm>
        </p:spPr>
        <p:txBody>
          <a:bodyPr/>
          <a:lstStyle/>
          <a:p>
            <a:r>
              <a:rPr lang="en-US" sz="9600"/>
              <a:t>Thank you</a:t>
            </a:r>
          </a:p>
        </p:txBody>
      </p:sp>
    </p:spTree>
    <p:extLst>
      <p:ext uri="{BB962C8B-B14F-4D97-AF65-F5344CB8AC3E}">
        <p14:creationId xmlns:p14="http://schemas.microsoft.com/office/powerpoint/2010/main" val="3999271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a:t>Thank you</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11</a:t>
            </a:fld>
            <a:endParaRPr lang="en-US"/>
          </a:p>
        </p:txBody>
      </p:sp>
    </p:spTree>
    <p:extLst>
      <p:ext uri="{BB962C8B-B14F-4D97-AF65-F5344CB8AC3E}">
        <p14:creationId xmlns:p14="http://schemas.microsoft.com/office/powerpoint/2010/main" val="79002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8" descr="Bar chart">
            <a:extLst>
              <a:ext uri="{FF2B5EF4-FFF2-40B4-BE49-F238E27FC236}">
                <a16:creationId xmlns:a16="http://schemas.microsoft.com/office/drawing/2014/main" id="{1620C48A-19EE-1F0D-94AD-BCDBB9743190}"/>
              </a:ext>
            </a:extLst>
          </p:cNvPr>
          <p:cNvGraphicFramePr>
            <a:graphicFrameLocks noGrp="1"/>
          </p:cNvGraphicFramePr>
          <p:nvPr>
            <p:ph sz="quarter" idx="24"/>
            <p:extLst>
              <p:ext uri="{D42A27DB-BD31-4B8C-83A1-F6EECF244321}">
                <p14:modId xmlns:p14="http://schemas.microsoft.com/office/powerpoint/2010/main" val="2066080303"/>
              </p:ext>
            </p:extLst>
          </p:nvPr>
        </p:nvGraphicFramePr>
        <p:xfrm>
          <a:off x="849313" y="1684338"/>
          <a:ext cx="10515600" cy="5172075"/>
        </p:xfrm>
        <a:graphic>
          <a:graphicData uri="http://schemas.openxmlformats.org/drawingml/2006/chart">
            <c:chart xmlns:c="http://schemas.openxmlformats.org/drawingml/2006/chart" xmlns:r="http://schemas.openxmlformats.org/officeDocument/2006/relationships" r:id="rId2"/>
          </a:graphicData>
        </a:graphic>
      </p:graphicFrame>
      <p:sp>
        <p:nvSpPr>
          <p:cNvPr id="3" name="Title 2">
            <a:extLst>
              <a:ext uri="{FF2B5EF4-FFF2-40B4-BE49-F238E27FC236}">
                <a16:creationId xmlns:a16="http://schemas.microsoft.com/office/drawing/2014/main" id="{F78B6A01-5CD0-C080-08DE-E8C976F2193E}"/>
              </a:ext>
            </a:extLst>
          </p:cNvPr>
          <p:cNvSpPr>
            <a:spLocks noGrp="1"/>
          </p:cNvSpPr>
          <p:nvPr>
            <p:ph type="title"/>
          </p:nvPr>
        </p:nvSpPr>
        <p:spPr/>
        <p:txBody>
          <a:bodyPr/>
          <a:lstStyle/>
          <a:p>
            <a:r>
              <a:rPr lang="en-US"/>
              <a:t>Effects of chemical exposure</a:t>
            </a:r>
          </a:p>
        </p:txBody>
      </p:sp>
      <p:sp>
        <p:nvSpPr>
          <p:cNvPr id="7" name="Footer Placeholder 6">
            <a:extLst>
              <a:ext uri="{FF2B5EF4-FFF2-40B4-BE49-F238E27FC236}">
                <a16:creationId xmlns:a16="http://schemas.microsoft.com/office/drawing/2014/main" id="{18D1BD37-545A-1D24-D478-AF2596765721}"/>
              </a:ext>
            </a:extLst>
          </p:cNvPr>
          <p:cNvSpPr>
            <a:spLocks noGrp="1"/>
          </p:cNvSpPr>
          <p:nvPr>
            <p:ph type="ftr" sz="quarter" idx="11"/>
          </p:nvPr>
        </p:nvSpPr>
        <p:spPr/>
        <p:txBody>
          <a:bodyPr/>
          <a:lstStyle/>
          <a:p>
            <a:r>
              <a:rPr lang="en-US"/>
              <a:t>Scientific findings</a:t>
            </a:r>
          </a:p>
        </p:txBody>
      </p:sp>
      <p:sp>
        <p:nvSpPr>
          <p:cNvPr id="8" name="Slide Number Placeholder 7">
            <a:extLst>
              <a:ext uri="{FF2B5EF4-FFF2-40B4-BE49-F238E27FC236}">
                <a16:creationId xmlns:a16="http://schemas.microsoft.com/office/drawing/2014/main" id="{18AF1A45-96E7-8AE8-20C9-11D4E158F93C}"/>
              </a:ext>
            </a:extLst>
          </p:cNvPr>
          <p:cNvSpPr>
            <a:spLocks noGrp="1"/>
          </p:cNvSpPr>
          <p:nvPr>
            <p:ph type="sldNum" sz="quarter" idx="12"/>
          </p:nvPr>
        </p:nvSpPr>
        <p:spPr/>
        <p:txBody>
          <a:bodyPr/>
          <a:lstStyle/>
          <a:p>
            <a:fld id="{FE024F78-56A6-7740-B68D-8D4D026EDF3F}" type="slidenum">
              <a:rPr lang="en-US" smtClean="0"/>
              <a:pPr/>
              <a:t>12</a:t>
            </a:fld>
            <a:endParaRPr lang="en-US"/>
          </a:p>
        </p:txBody>
      </p:sp>
    </p:spTree>
    <p:extLst>
      <p:ext uri="{BB962C8B-B14F-4D97-AF65-F5344CB8AC3E}">
        <p14:creationId xmlns:p14="http://schemas.microsoft.com/office/powerpoint/2010/main" val="33586455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CCB90C2D-82C7-8962-F2DB-79C49BDF47C0}"/>
              </a:ext>
            </a:extLst>
          </p:cNvPr>
          <p:cNvSpPr>
            <a:spLocks noGrp="1"/>
          </p:cNvSpPr>
          <p:nvPr>
            <p:ph type="title"/>
          </p:nvPr>
        </p:nvSpPr>
        <p:spPr/>
        <p:txBody>
          <a:bodyPr/>
          <a:lstStyle/>
          <a:p>
            <a:endParaRPr lang="en-US"/>
          </a:p>
        </p:txBody>
      </p:sp>
      <p:sp>
        <p:nvSpPr>
          <p:cNvPr id="3" name="Chỗ dành sẵn cho Văn bản 2">
            <a:extLst>
              <a:ext uri="{FF2B5EF4-FFF2-40B4-BE49-F238E27FC236}">
                <a16:creationId xmlns:a16="http://schemas.microsoft.com/office/drawing/2014/main" id="{885264A8-191D-7181-9617-6B351C0A4D46}"/>
              </a:ext>
            </a:extLst>
          </p:cNvPr>
          <p:cNvSpPr>
            <a:spLocks noGrp="1"/>
          </p:cNvSpPr>
          <p:nvPr>
            <p:ph type="body" sz="quarter" idx="13"/>
          </p:nvPr>
        </p:nvSpPr>
        <p:spPr/>
        <p:txBody>
          <a:bodyPr/>
          <a:lstStyle/>
          <a:p>
            <a:endParaRPr lang="en-US"/>
          </a:p>
        </p:txBody>
      </p:sp>
      <p:sp>
        <p:nvSpPr>
          <p:cNvPr id="4" name="Chỗ dành sẵn cho Chân trang 3">
            <a:extLst>
              <a:ext uri="{FF2B5EF4-FFF2-40B4-BE49-F238E27FC236}">
                <a16:creationId xmlns:a16="http://schemas.microsoft.com/office/drawing/2014/main" id="{BE3F3BA2-611E-1CD0-C9AB-8F0994F05686}"/>
              </a:ext>
            </a:extLst>
          </p:cNvPr>
          <p:cNvSpPr>
            <a:spLocks noGrp="1"/>
          </p:cNvSpPr>
          <p:nvPr>
            <p:ph type="ftr" sz="quarter" idx="11"/>
          </p:nvPr>
        </p:nvSpPr>
        <p:spPr/>
        <p:txBody>
          <a:bodyPr/>
          <a:lstStyle/>
          <a:p>
            <a:r>
              <a:rPr lang="en-US"/>
              <a:t>Scientific findings</a:t>
            </a:r>
          </a:p>
        </p:txBody>
      </p:sp>
      <p:sp>
        <p:nvSpPr>
          <p:cNvPr id="5" name="Chỗ dành sẵn cho Số hiệu Bản chiếu 4">
            <a:extLst>
              <a:ext uri="{FF2B5EF4-FFF2-40B4-BE49-F238E27FC236}">
                <a16:creationId xmlns:a16="http://schemas.microsoft.com/office/drawing/2014/main" id="{F7F2C72F-BF40-A3E1-49DF-207A3DF9D975}"/>
              </a:ext>
            </a:extLst>
          </p:cNvPr>
          <p:cNvSpPr>
            <a:spLocks noGrp="1"/>
          </p:cNvSpPr>
          <p:nvPr>
            <p:ph type="sldNum" sz="quarter" idx="12"/>
          </p:nvPr>
        </p:nvSpPr>
        <p:spPr/>
        <p:txBody>
          <a:bodyPr/>
          <a:lstStyle/>
          <a:p>
            <a:fld id="{FE024F78-56A6-7740-B68D-8D4D026EDF3F}" type="slidenum">
              <a:rPr lang="en-US" smtClean="0"/>
              <a:pPr/>
              <a:t>13</a:t>
            </a:fld>
            <a:endParaRPr lang="en-US"/>
          </a:p>
        </p:txBody>
      </p:sp>
    </p:spTree>
    <p:extLst>
      <p:ext uri="{BB962C8B-B14F-4D97-AF65-F5344CB8AC3E}">
        <p14:creationId xmlns:p14="http://schemas.microsoft.com/office/powerpoint/2010/main" val="21489457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b="1" err="1">
                <a:latin typeface="Times New Roman" panose="02020603050405020304" pitchFamily="18" charset="0"/>
                <a:cs typeface="Times New Roman" panose="02020603050405020304" pitchFamily="18" charset="0"/>
              </a:rPr>
              <a:t>Giới</a:t>
            </a:r>
            <a:r>
              <a:rPr lang="en-US" b="1">
                <a:latin typeface="Times New Roman" panose="02020603050405020304" pitchFamily="18" charset="0"/>
                <a:cs typeface="Times New Roman" panose="02020603050405020304" pitchFamily="18" charset="0"/>
              </a:rPr>
              <a:t> </a:t>
            </a:r>
            <a:r>
              <a:rPr lang="en-US" b="1" err="1">
                <a:latin typeface="Times New Roman" panose="02020603050405020304" pitchFamily="18" charset="0"/>
                <a:cs typeface="Times New Roman" panose="02020603050405020304" pitchFamily="18" charset="0"/>
              </a:rPr>
              <a:t>thiệu</a:t>
            </a:r>
            <a:r>
              <a:rPr lang="en-US" b="1">
                <a:latin typeface="Times New Roman" panose="02020603050405020304" pitchFamily="18" charset="0"/>
                <a:cs typeface="Times New Roman" panose="02020603050405020304" pitchFamily="18" charset="0"/>
              </a:rPr>
              <a:t> </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1025623" y="2530837"/>
            <a:ext cx="6888665" cy="613579"/>
          </a:xfrm>
        </p:spPr>
        <p:txBody>
          <a:bodyPr/>
          <a:lstStyle/>
          <a:p>
            <a:r>
              <a:rPr lang="en-US" sz="2200">
                <a:latin typeface="Times New Roman" panose="02020603050405020304" pitchFamily="18" charset="0"/>
                <a:cs typeface="Times New Roman" panose="02020603050405020304" pitchFamily="18" charset="0"/>
              </a:rPr>
              <a:t>Đề tài : Website nghe nhạc trực tuyến </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47586" y="3179424"/>
            <a:ext cx="6888665" cy="3165392"/>
          </a:xfrm>
        </p:spPr>
        <p:txBody>
          <a:bodyPr/>
          <a:lstStyle/>
          <a:p>
            <a:r>
              <a:rPr lang="en-US" sz="2000">
                <a:latin typeface="Times New Roman" panose="02020603050405020304" pitchFamily="18" charset="0"/>
                <a:cs typeface="Times New Roman" panose="02020603050405020304" pitchFamily="18" charset="0"/>
              </a:rPr>
              <a:t>Ngôn ngữ sử dụng : </a:t>
            </a:r>
          </a:p>
          <a:p>
            <a:pPr marL="0" indent="0">
              <a:buNone/>
            </a:pPr>
            <a:r>
              <a:rPr lang="en-US" sz="2000">
                <a:latin typeface="Times New Roman" panose="02020603050405020304" pitchFamily="18" charset="0"/>
                <a:cs typeface="Times New Roman" panose="02020603050405020304" pitchFamily="18" charset="0"/>
              </a:rPr>
              <a:t>     Backend : Python (Flash) </a:t>
            </a:r>
          </a:p>
          <a:p>
            <a:pPr marL="0" indent="0">
              <a:buNone/>
            </a:pPr>
            <a:r>
              <a:rPr lang="en-US" sz="2000">
                <a:latin typeface="Times New Roman" panose="02020603050405020304" pitchFamily="18" charset="0"/>
                <a:cs typeface="Times New Roman" panose="02020603050405020304" pitchFamily="18" charset="0"/>
              </a:rPr>
              <a:t>     Frontend : JavaScript ( React )</a:t>
            </a:r>
          </a:p>
          <a:p>
            <a:r>
              <a:rPr lang="en-US" sz="2000">
                <a:latin typeface="Times New Roman" panose="02020603050405020304" pitchFamily="18" charset="0"/>
                <a:cs typeface="Times New Roman" panose="02020603050405020304" pitchFamily="18" charset="0"/>
              </a:rPr>
              <a:t>Database : SQL</a:t>
            </a:r>
          </a:p>
          <a:p>
            <a:r>
              <a:rPr lang="en-US" sz="2000">
                <a:latin typeface="Times New Roman" panose="02020603050405020304" pitchFamily="18" charset="0"/>
                <a:cs typeface="Times New Roman" panose="02020603050405020304" pitchFamily="18" charset="0"/>
              </a:rPr>
              <a:t>Các công cụ hỗ trợ : VisualStudio Code , SQLite Studio</a:t>
            </a:r>
          </a:p>
          <a:p>
            <a:endParaRPr lang="en-US">
              <a:latin typeface="Times New Roman" panose="02020603050405020304" pitchFamily="18" charset="0"/>
              <a:cs typeface="Times New Roman" panose="02020603050405020304" pitchFamily="18" charset="0"/>
            </a:endParaRP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latin typeface="Times New Roman" panose="02020603050405020304" pitchFamily="18" charset="0"/>
                <a:cs typeface="Times New Roman" panose="02020603050405020304" pitchFamily="18" charset="0"/>
              </a:rPr>
              <a:pPr/>
              <a:t>2</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a:xfrm>
            <a:off x="1098527" y="1599619"/>
            <a:ext cx="5955416" cy="569617"/>
          </a:xfrm>
        </p:spPr>
        <p:txBody>
          <a:bodyPr/>
          <a:lstStyle/>
          <a:p>
            <a:r>
              <a:rPr lang="en-US" b="1">
                <a:latin typeface="Times New Roman" panose="02020603050405020304" pitchFamily="18" charset="0"/>
                <a:cs typeface="Times New Roman" panose="02020603050405020304" pitchFamily="18" charset="0"/>
              </a:rPr>
              <a:t>Các chức năng cơ bản :</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98527" y="2565943"/>
            <a:ext cx="6888665" cy="3573600"/>
          </a:xfrm>
        </p:spPr>
        <p:txBody>
          <a:bodyPr/>
          <a:lstStyle/>
          <a:p>
            <a:pPr marL="342900" indent="-342900">
              <a:buFont typeface="Wingdings" panose="05000000000000000000" pitchFamily="2" charset="2"/>
              <a:buChar char="§"/>
            </a:pPr>
            <a:r>
              <a:rPr lang="en-US" sz="1800">
                <a:solidFill>
                  <a:schemeClr val="bg1"/>
                </a:solidFill>
                <a:latin typeface="Times New Roman" panose="02020603050405020304" pitchFamily="18" charset="0"/>
                <a:cs typeface="Times New Roman" panose="02020603050405020304" pitchFamily="18" charset="0"/>
              </a:rPr>
              <a:t>Đăng nhập , đăng kí </a:t>
            </a:r>
          </a:p>
          <a:p>
            <a:pPr marL="342900" indent="-342900">
              <a:buFont typeface="Wingdings" panose="05000000000000000000" pitchFamily="2" charset="2"/>
              <a:buChar char="§"/>
            </a:pPr>
            <a:r>
              <a:rPr lang="en-US" sz="1800">
                <a:solidFill>
                  <a:schemeClr val="bg1"/>
                </a:solidFill>
                <a:latin typeface="Times New Roman" panose="02020603050405020304" pitchFamily="18" charset="0"/>
                <a:cs typeface="Times New Roman" panose="02020603050405020304" pitchFamily="18" charset="0"/>
              </a:rPr>
              <a:t>Reset lại mật khẩu </a:t>
            </a:r>
          </a:p>
          <a:p>
            <a:pPr marL="342900" indent="-342900">
              <a:buFont typeface="Wingdings" panose="05000000000000000000" pitchFamily="2" charset="2"/>
              <a:buChar char="§"/>
            </a:pPr>
            <a:r>
              <a:rPr lang="en-US" sz="1800">
                <a:solidFill>
                  <a:schemeClr val="bg1"/>
                </a:solidFill>
                <a:latin typeface="Times New Roman" panose="02020603050405020304" pitchFamily="18" charset="0"/>
                <a:cs typeface="Times New Roman" panose="02020603050405020304" pitchFamily="18" charset="0"/>
              </a:rPr>
              <a:t>Nghe nhạc, thêm bài hát vào danh sách yêu thích</a:t>
            </a:r>
          </a:p>
          <a:p>
            <a:pPr marL="342900" indent="-342900">
              <a:buFont typeface="Wingdings" panose="05000000000000000000" pitchFamily="2" charset="2"/>
              <a:buChar char="§"/>
            </a:pPr>
            <a:r>
              <a:rPr lang="en-US" sz="1800">
                <a:solidFill>
                  <a:schemeClr val="bg1"/>
                </a:solidFill>
                <a:latin typeface="Times New Roman" panose="02020603050405020304" pitchFamily="18" charset="0"/>
                <a:cs typeface="Times New Roman" panose="02020603050405020304" pitchFamily="18" charset="0"/>
              </a:rPr>
              <a:t>Phân loại bài hát theo thể loại , theo khu vực  , theo nghệ sĩ</a:t>
            </a:r>
          </a:p>
          <a:p>
            <a:pPr marL="342900" indent="-342900">
              <a:buFont typeface="Wingdings" panose="05000000000000000000" pitchFamily="2" charset="2"/>
              <a:buChar char="§"/>
            </a:pPr>
            <a:r>
              <a:rPr lang="en-US" sz="1800">
                <a:solidFill>
                  <a:schemeClr val="bg1"/>
                </a:solidFill>
                <a:latin typeface="Times New Roman" panose="02020603050405020304" pitchFamily="18" charset="0"/>
                <a:cs typeface="Times New Roman" panose="02020603050405020304" pitchFamily="18" charset="0"/>
              </a:rPr>
              <a:t>Xếp hạng các bài hát theo lượt nghe</a:t>
            </a:r>
          </a:p>
          <a:p>
            <a:pPr marL="342900" indent="-342900">
              <a:buFont typeface="Wingdings" panose="05000000000000000000" pitchFamily="2" charset="2"/>
              <a:buChar char="§"/>
            </a:pPr>
            <a:r>
              <a:rPr lang="en-US" sz="1800">
                <a:solidFill>
                  <a:schemeClr val="bg1"/>
                </a:solidFill>
                <a:latin typeface="Times New Roman" panose="02020603050405020304" pitchFamily="18" charset="0"/>
                <a:cs typeface="Times New Roman" panose="02020603050405020304" pitchFamily="18" charset="0"/>
              </a:rPr>
              <a:t>Hiển thị danh sách các bài hát mới phát hành</a:t>
            </a:r>
          </a:p>
          <a:p>
            <a:pPr marL="342900" indent="-342900">
              <a:buFont typeface="Wingdings" panose="05000000000000000000" pitchFamily="2" charset="2"/>
              <a:buChar char="§"/>
            </a:pPr>
            <a:r>
              <a:rPr lang="en-US" sz="1800">
                <a:latin typeface="Times New Roman" panose="02020603050405020304" pitchFamily="18" charset="0"/>
                <a:cs typeface="Times New Roman" panose="02020603050405020304" pitchFamily="18" charset="0"/>
              </a:rPr>
              <a:t>Tìm kiếm và hiển thị</a:t>
            </a:r>
            <a:endParaRPr lang="en-US" sz="1800">
              <a:solidFill>
                <a:schemeClr val="bg1"/>
              </a:solidFill>
              <a:latin typeface="Times New Roman" panose="02020603050405020304" pitchFamily="18" charset="0"/>
              <a:cs typeface="Times New Roman" panose="02020603050405020304" pitchFamily="18" charset="0"/>
            </a:endParaRPr>
          </a:p>
          <a:p>
            <a:pPr marL="0" indent="0">
              <a:buNone/>
            </a:pPr>
            <a:endParaRPr lang="en-US" sz="1600">
              <a:solidFill>
                <a:schemeClr val="bg1"/>
              </a:solidFill>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a:p>
            <a:r>
              <a:rPr lang="en-US">
                <a:latin typeface="Times New Roman" panose="02020603050405020304" pitchFamily="18" charset="0"/>
                <a:cs typeface="Times New Roman" panose="02020603050405020304" pitchFamily="18" charset="0"/>
              </a:rPr>
              <a:t>Trey Research board member</a:t>
            </a:r>
          </a:p>
          <a:p>
            <a:endParaRPr lang="en-US">
              <a:latin typeface="Times New Roman" panose="02020603050405020304" pitchFamily="18" charset="0"/>
              <a:cs typeface="Times New Roman" panose="02020603050405020304" pitchFamily="18" charset="0"/>
            </a:endParaRP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latin typeface="Times New Roman" panose="02020603050405020304" pitchFamily="18" charset="0"/>
                <a:cs typeface="Times New Roman" panose="02020603050405020304" pitchFamily="18" charset="0"/>
              </a:rPr>
              <a:pPr/>
              <a:t>3</a:t>
            </a:fld>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6041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a:xfrm>
            <a:off x="838198" y="182843"/>
            <a:ext cx="10515601" cy="1325563"/>
          </a:xfrm>
        </p:spPr>
        <p:txBody>
          <a:bodyPr/>
          <a:lstStyle/>
          <a:p>
            <a:r>
              <a:rPr lang="en-US" sz="3800" b="1">
                <a:latin typeface="Times New Roman" panose="02020603050405020304" pitchFamily="18" charset="0"/>
                <a:cs typeface="Times New Roman" panose="02020603050405020304" pitchFamily="18" charset="0"/>
              </a:rPr>
              <a:t>Thiết kế database</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4</a:t>
            </a:fld>
            <a:endParaRPr lang="en-US"/>
          </a:p>
        </p:txBody>
      </p:sp>
      <p:pic>
        <p:nvPicPr>
          <p:cNvPr id="15" name="Hình ảnh 14">
            <a:extLst>
              <a:ext uri="{FF2B5EF4-FFF2-40B4-BE49-F238E27FC236}">
                <a16:creationId xmlns:a16="http://schemas.microsoft.com/office/drawing/2014/main" id="{E740CAAD-5C53-919C-0FC8-F507D4D97A45}"/>
              </a:ext>
            </a:extLst>
          </p:cNvPr>
          <p:cNvPicPr>
            <a:picLocks noChangeAspect="1"/>
          </p:cNvPicPr>
          <p:nvPr/>
        </p:nvPicPr>
        <p:blipFill rotWithShape="1">
          <a:blip r:embed="rId3"/>
          <a:srcRect t="1839" b="6223"/>
          <a:stretch/>
        </p:blipFill>
        <p:spPr>
          <a:xfrm>
            <a:off x="2839814" y="1371600"/>
            <a:ext cx="6512372" cy="4730620"/>
          </a:xfrm>
          <a:prstGeom prst="rect">
            <a:avLst/>
          </a:prstGeom>
        </p:spPr>
      </p:pic>
    </p:spTree>
    <p:extLst>
      <p:ext uri="{BB962C8B-B14F-4D97-AF65-F5344CB8AC3E}">
        <p14:creationId xmlns:p14="http://schemas.microsoft.com/office/powerpoint/2010/main" val="39841822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sz="3800" b="1">
                <a:latin typeface="Times New Roman" panose="02020603050405020304" pitchFamily="18" charset="0"/>
                <a:cs typeface="Times New Roman" panose="02020603050405020304" pitchFamily="18" charset="0"/>
              </a:rPr>
              <a:t>Thiết kế giao diện</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5</a:t>
            </a:fld>
            <a:endParaRPr lang="en-US"/>
          </a:p>
        </p:txBody>
      </p:sp>
    </p:spTree>
    <p:extLst>
      <p:ext uri="{BB962C8B-B14F-4D97-AF65-F5344CB8AC3E}">
        <p14:creationId xmlns:p14="http://schemas.microsoft.com/office/powerpoint/2010/main" val="3697897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a:xfrm>
            <a:off x="872037" y="301119"/>
            <a:ext cx="10515600" cy="1325563"/>
          </a:xfrm>
        </p:spPr>
        <p:txBody>
          <a:bodyPr/>
          <a:lstStyle/>
          <a:p>
            <a:r>
              <a:rPr lang="en-US" sz="4400" b="1">
                <a:solidFill>
                  <a:schemeClr val="bg1"/>
                </a:solidFill>
                <a:latin typeface="Times New Roman" panose="02020603050405020304" pitchFamily="18" charset="0"/>
                <a:cs typeface="Times New Roman" panose="02020603050405020304" pitchFamily="18" charset="0"/>
              </a:rPr>
              <a:t>Giới thiệu một vài thư viện sử dụng :</a:t>
            </a:r>
            <a:endParaRPr lang="en-US" b="1">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6</a:t>
            </a:fld>
            <a:endParaRPr lang="en-US"/>
          </a:p>
        </p:txBody>
      </p:sp>
      <p:sp>
        <p:nvSpPr>
          <p:cNvPr id="5" name="Text Placeholder 2">
            <a:extLst>
              <a:ext uri="{FF2B5EF4-FFF2-40B4-BE49-F238E27FC236}">
                <a16:creationId xmlns:a16="http://schemas.microsoft.com/office/drawing/2014/main" id="{06B57891-C9CD-F306-F9E7-4C028A1B2212}"/>
              </a:ext>
            </a:extLst>
          </p:cNvPr>
          <p:cNvSpPr txBox="1">
            <a:spLocks/>
          </p:cNvSpPr>
          <p:nvPr/>
        </p:nvSpPr>
        <p:spPr>
          <a:xfrm>
            <a:off x="666750" y="1682278"/>
            <a:ext cx="10239375" cy="114404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Wingdings" panose="05000000000000000000" pitchFamily="2" charset="2"/>
              <a:buChar char="§"/>
            </a:pPr>
            <a:r>
              <a:rPr lang="en-US" sz="1800">
                <a:solidFill>
                  <a:schemeClr val="bg1"/>
                </a:solidFill>
                <a:latin typeface="Times New Roman" panose="02020603050405020304" pitchFamily="18" charset="0"/>
                <a:cs typeface="Times New Roman" panose="02020603050405020304" pitchFamily="18" charset="0"/>
              </a:rPr>
              <a:t>Flask-login : </a:t>
            </a:r>
            <a:r>
              <a:rPr lang="vi-VN" sz="1800">
                <a:solidFill>
                  <a:schemeClr val="bg1"/>
                </a:solidFill>
                <a:latin typeface="Times New Roman" panose="02020603050405020304" pitchFamily="18" charset="0"/>
                <a:cs typeface="Times New Roman" panose="02020603050405020304" pitchFamily="18" charset="0"/>
              </a:rPr>
              <a:t>là một </a:t>
            </a:r>
            <a:r>
              <a:rPr lang="en-US" sz="1800">
                <a:solidFill>
                  <a:schemeClr val="bg1"/>
                </a:solidFill>
                <a:latin typeface="Times New Roman" panose="02020603050405020304" pitchFamily="18" charset="0"/>
                <a:cs typeface="Times New Roman" panose="02020603050405020304" pitchFamily="18" charset="0"/>
              </a:rPr>
              <a:t>thư viện hỗ trợ </a:t>
            </a:r>
            <a:r>
              <a:rPr lang="vi-VN" sz="1800">
                <a:solidFill>
                  <a:schemeClr val="bg1"/>
                </a:solidFill>
                <a:latin typeface="Times New Roman" panose="02020603050405020304" pitchFamily="18" charset="0"/>
                <a:cs typeface="Times New Roman" panose="02020603050405020304" pitchFamily="18" charset="0"/>
              </a:rPr>
              <a:t>cho framework Flask trong ngôn ngữ lập trình Python, được thiết kế để quản lý việc đăng nhập (authentication) trong ứng dụng web. Flask-Login giúp đơn giản hóa quy trình xác thực người dùng và quản lý thông tin đăng nhập.</a:t>
            </a:r>
            <a:endParaRPr lang="en-US" sz="1800">
              <a:solidFill>
                <a:schemeClr val="bg1"/>
              </a:solidFill>
              <a:latin typeface="Times New Roman" panose="02020603050405020304" pitchFamily="18" charset="0"/>
              <a:cs typeface="Times New Roman" panose="02020603050405020304" pitchFamily="18" charset="0"/>
            </a:endParaRPr>
          </a:p>
          <a:p>
            <a:endParaRPr lang="en-US" sz="1600">
              <a:solidFill>
                <a:schemeClr val="bg1"/>
              </a:solidFill>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pic>
        <p:nvPicPr>
          <p:cNvPr id="10" name="Hình ảnh 9">
            <a:extLst>
              <a:ext uri="{FF2B5EF4-FFF2-40B4-BE49-F238E27FC236}">
                <a16:creationId xmlns:a16="http://schemas.microsoft.com/office/drawing/2014/main" id="{87CB0BDD-64E9-58D3-70D3-738A813270D7}"/>
              </a:ext>
            </a:extLst>
          </p:cNvPr>
          <p:cNvPicPr>
            <a:picLocks noChangeAspect="1"/>
          </p:cNvPicPr>
          <p:nvPr/>
        </p:nvPicPr>
        <p:blipFill>
          <a:blip r:embed="rId2"/>
          <a:stretch>
            <a:fillRect/>
          </a:stretch>
        </p:blipFill>
        <p:spPr>
          <a:xfrm>
            <a:off x="1095875" y="2728719"/>
            <a:ext cx="10000250" cy="3595082"/>
          </a:xfrm>
          <a:prstGeom prst="rect">
            <a:avLst/>
          </a:prstGeom>
          <a:solidFill>
            <a:srgbClr val="FFFFFF">
              <a:shade val="85000"/>
            </a:srgbClr>
          </a:solidFill>
          <a:ln w="381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50634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en-US" sz="4400" b="1">
                <a:solidFill>
                  <a:schemeClr val="bg1"/>
                </a:solidFill>
                <a:latin typeface="Times New Roman" panose="02020603050405020304" pitchFamily="18" charset="0"/>
                <a:cs typeface="Times New Roman" panose="02020603050405020304" pitchFamily="18" charset="0"/>
              </a:rPr>
              <a:t>Giới thiệu một vài thư viện sử dụng :</a:t>
            </a:r>
            <a:endParaRPr lang="en-US" b="1">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7</a:t>
            </a:fld>
            <a:endParaRPr lang="en-US"/>
          </a:p>
        </p:txBody>
      </p:sp>
      <p:sp>
        <p:nvSpPr>
          <p:cNvPr id="5" name="Text Placeholder 2">
            <a:extLst>
              <a:ext uri="{FF2B5EF4-FFF2-40B4-BE49-F238E27FC236}">
                <a16:creationId xmlns:a16="http://schemas.microsoft.com/office/drawing/2014/main" id="{06B57891-C9CD-F306-F9E7-4C028A1B2212}"/>
              </a:ext>
            </a:extLst>
          </p:cNvPr>
          <p:cNvSpPr txBox="1">
            <a:spLocks/>
          </p:cNvSpPr>
          <p:nvPr/>
        </p:nvSpPr>
        <p:spPr>
          <a:xfrm>
            <a:off x="1108052" y="1690688"/>
            <a:ext cx="9598048" cy="97259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Wingdings" panose="05000000000000000000" pitchFamily="2" charset="2"/>
              <a:buChar char="§"/>
            </a:pPr>
            <a:r>
              <a:rPr lang="en-US" sz="1800">
                <a:solidFill>
                  <a:schemeClr val="bg1"/>
                </a:solidFill>
                <a:latin typeface="Times New Roman" panose="02020603050405020304" pitchFamily="18" charset="0"/>
                <a:cs typeface="Times New Roman" panose="02020603050405020304" pitchFamily="18" charset="0"/>
              </a:rPr>
              <a:t>Flask-SQLAIchemy : </a:t>
            </a:r>
            <a:r>
              <a:rPr lang="vi-VN" sz="1800">
                <a:solidFill>
                  <a:schemeClr val="bg1"/>
                </a:solidFill>
                <a:latin typeface="Times New Roman" panose="02020603050405020304" pitchFamily="18" charset="0"/>
                <a:cs typeface="Times New Roman" panose="02020603050405020304" pitchFamily="18" charset="0"/>
              </a:rPr>
              <a:t>SQLAlchemy là một thư viện mạnh mẽ để tương tác với cơ sở dữ liệu trong Python, Flask-SQLAlchemy giúp</a:t>
            </a:r>
            <a:r>
              <a:rPr lang="en-US" sz="1800">
                <a:solidFill>
                  <a:schemeClr val="bg1"/>
                </a:solidFill>
                <a:latin typeface="Times New Roman" panose="02020603050405020304" pitchFamily="18" charset="0"/>
                <a:cs typeface="Times New Roman" panose="02020603050405020304" pitchFamily="18" charset="0"/>
              </a:rPr>
              <a:t> </a:t>
            </a:r>
            <a:r>
              <a:rPr lang="vi-VN" sz="1800">
                <a:solidFill>
                  <a:schemeClr val="bg1"/>
                </a:solidFill>
                <a:latin typeface="Times New Roman" panose="02020603050405020304" pitchFamily="18" charset="0"/>
                <a:cs typeface="Times New Roman" panose="02020603050405020304" pitchFamily="18" charset="0"/>
              </a:rPr>
              <a:t>tương tác với cơ sở dữ liệu thông qua hệ thống ORM của SQLAlchemy</a:t>
            </a:r>
            <a:r>
              <a:rPr lang="en-US" sz="1800">
                <a:solidFill>
                  <a:schemeClr val="bg1"/>
                </a:solidFill>
                <a:latin typeface="Times New Roman" panose="02020603050405020304" pitchFamily="18" charset="0"/>
                <a:cs typeface="Times New Roman" panose="02020603050405020304" pitchFamily="18" charset="0"/>
              </a:rPr>
              <a:t> N</a:t>
            </a:r>
            <a:r>
              <a:rPr lang="vi-VN" sz="1800">
                <a:solidFill>
                  <a:schemeClr val="bg1"/>
                </a:solidFill>
                <a:latin typeface="Times New Roman" panose="02020603050405020304" pitchFamily="18" charset="0"/>
                <a:cs typeface="Times New Roman" panose="02020603050405020304" pitchFamily="18" charset="0"/>
              </a:rPr>
              <a:t>ghĩa là có thể sử dụng các đối tượng Python để đại diện cho các bảng trong cơ sở dữ liệu</a:t>
            </a:r>
            <a:endParaRPr lang="en-US" sz="1800">
              <a:solidFill>
                <a:schemeClr val="bg1"/>
              </a:solidFill>
              <a:latin typeface="Times New Roman" panose="02020603050405020304" pitchFamily="18" charset="0"/>
              <a:cs typeface="Times New Roman" panose="02020603050405020304" pitchFamily="18" charset="0"/>
            </a:endParaRPr>
          </a:p>
          <a:p>
            <a:endParaRPr lang="en-US" sz="1600">
              <a:solidFill>
                <a:schemeClr val="bg1"/>
              </a:solidFill>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pic>
        <p:nvPicPr>
          <p:cNvPr id="7" name="Hình ảnh 6">
            <a:extLst>
              <a:ext uri="{FF2B5EF4-FFF2-40B4-BE49-F238E27FC236}">
                <a16:creationId xmlns:a16="http://schemas.microsoft.com/office/drawing/2014/main" id="{CE1D7A49-1ECD-B4BE-BD8F-C0705B4456DA}"/>
              </a:ext>
            </a:extLst>
          </p:cNvPr>
          <p:cNvPicPr>
            <a:picLocks noChangeAspect="1"/>
          </p:cNvPicPr>
          <p:nvPr/>
        </p:nvPicPr>
        <p:blipFill rotWithShape="1">
          <a:blip r:embed="rId2"/>
          <a:srcRect r="3108"/>
          <a:stretch/>
        </p:blipFill>
        <p:spPr>
          <a:xfrm>
            <a:off x="1505435" y="2985344"/>
            <a:ext cx="9203431" cy="3148755"/>
          </a:xfrm>
          <a:prstGeom prst="rect">
            <a:avLst/>
          </a:prstGeom>
          <a:solidFill>
            <a:srgbClr val="FFFFFF">
              <a:shade val="85000"/>
            </a:srgbClr>
          </a:solidFill>
          <a:ln w="38100" cap="sq">
            <a:solidFill>
              <a:srgbClr val="FFFFFF"/>
            </a:solidFill>
            <a:miter lim="800000"/>
          </a:ln>
          <a:effectLst>
            <a:outerShdw blurRad="55000" dist="18000" dir="5400000" algn="tl" rotWithShape="0">
              <a:srgbClr val="000000">
                <a:alpha val="40000"/>
              </a:srgbClr>
            </a:outerShdw>
            <a:softEdge rad="0"/>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26695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en-US" sz="4400" b="1">
                <a:solidFill>
                  <a:schemeClr val="bg1"/>
                </a:solidFill>
                <a:latin typeface="Times New Roman" panose="02020603050405020304" pitchFamily="18" charset="0"/>
                <a:cs typeface="Times New Roman" panose="02020603050405020304" pitchFamily="18" charset="0"/>
              </a:rPr>
              <a:t>Giới thiệu một vài thư viện sử dụng :</a:t>
            </a:r>
            <a:endParaRPr lang="en-US" b="1">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8</a:t>
            </a:fld>
            <a:endParaRPr lang="en-US"/>
          </a:p>
        </p:txBody>
      </p:sp>
      <p:sp>
        <p:nvSpPr>
          <p:cNvPr id="5" name="Text Placeholder 2">
            <a:extLst>
              <a:ext uri="{FF2B5EF4-FFF2-40B4-BE49-F238E27FC236}">
                <a16:creationId xmlns:a16="http://schemas.microsoft.com/office/drawing/2014/main" id="{06B57891-C9CD-F306-F9E7-4C028A1B2212}"/>
              </a:ext>
            </a:extLst>
          </p:cNvPr>
          <p:cNvSpPr txBox="1">
            <a:spLocks/>
          </p:cNvSpPr>
          <p:nvPr/>
        </p:nvSpPr>
        <p:spPr>
          <a:xfrm>
            <a:off x="1190748" y="1739401"/>
            <a:ext cx="9321823" cy="54396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anose="05000000000000000000" pitchFamily="2" charset="2"/>
              <a:buChar char="§"/>
            </a:pPr>
            <a:r>
              <a:rPr lang="en-US" sz="1800">
                <a:solidFill>
                  <a:schemeClr val="bg1"/>
                </a:solidFill>
                <a:latin typeface="Times New Roman" panose="02020603050405020304" pitchFamily="18" charset="0"/>
                <a:cs typeface="Times New Roman" panose="02020603050405020304" pitchFamily="18" charset="0"/>
              </a:rPr>
              <a:t>Flask-bcrypt : </a:t>
            </a:r>
            <a:r>
              <a:rPr lang="vi-VN" sz="1800">
                <a:solidFill>
                  <a:schemeClr val="bg1"/>
                </a:solidFill>
                <a:latin typeface="Times New Roman" panose="02020603050405020304" pitchFamily="18" charset="0"/>
                <a:cs typeface="Times New Roman" panose="02020603050405020304" pitchFamily="18" charset="0"/>
              </a:rPr>
              <a:t>được thiết kế để hỗ trợ </a:t>
            </a:r>
            <a:r>
              <a:rPr lang="vi-VN" sz="1800" i="1">
                <a:solidFill>
                  <a:schemeClr val="bg1"/>
                </a:solidFill>
                <a:latin typeface="Times New Roman" panose="02020603050405020304" pitchFamily="18" charset="0"/>
                <a:cs typeface="Times New Roman" panose="02020603050405020304" pitchFamily="18" charset="0"/>
              </a:rPr>
              <a:t>việc</a:t>
            </a:r>
            <a:r>
              <a:rPr lang="vi-VN" sz="1800">
                <a:solidFill>
                  <a:schemeClr val="bg1"/>
                </a:solidFill>
                <a:latin typeface="Times New Roman" panose="02020603050405020304" pitchFamily="18" charset="0"/>
                <a:cs typeface="Times New Roman" panose="02020603050405020304" pitchFamily="18" charset="0"/>
              </a:rPr>
              <a:t> mã hóa mật khẩu trong ứng dụng web của bạn bằng thuật toán Bcrypt</a:t>
            </a:r>
            <a:endParaRPr lang="en-US" sz="1800">
              <a:solidFill>
                <a:schemeClr val="bg1"/>
              </a:solidFill>
              <a:latin typeface="Times New Roman" panose="02020603050405020304" pitchFamily="18" charset="0"/>
              <a:cs typeface="Times New Roman" panose="02020603050405020304" pitchFamily="18" charset="0"/>
            </a:endParaRPr>
          </a:p>
          <a:p>
            <a:endParaRPr lang="en-US" sz="1600">
              <a:solidFill>
                <a:schemeClr val="bg1"/>
              </a:solidFill>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pic>
        <p:nvPicPr>
          <p:cNvPr id="3" name="Hình ảnh 2">
            <a:extLst>
              <a:ext uri="{FF2B5EF4-FFF2-40B4-BE49-F238E27FC236}">
                <a16:creationId xmlns:a16="http://schemas.microsoft.com/office/drawing/2014/main" id="{2C4DA711-8A76-0D4E-45DE-DE392EC6ADBB}"/>
              </a:ext>
            </a:extLst>
          </p:cNvPr>
          <p:cNvPicPr>
            <a:picLocks noChangeAspect="1"/>
          </p:cNvPicPr>
          <p:nvPr/>
        </p:nvPicPr>
        <p:blipFill>
          <a:blip r:embed="rId2"/>
          <a:stretch>
            <a:fillRect/>
          </a:stretch>
        </p:blipFill>
        <p:spPr>
          <a:xfrm>
            <a:off x="1625392" y="2464793"/>
            <a:ext cx="8887179" cy="3440707"/>
          </a:xfrm>
          <a:prstGeom prst="rect">
            <a:avLst/>
          </a:prstGeom>
          <a:solidFill>
            <a:srgbClr val="FFFFFF">
              <a:shade val="85000"/>
            </a:srgbClr>
          </a:solidFill>
          <a:ln w="381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6376795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1DEB00A-2030-7241-16B2-C12E2800F680}"/>
              </a:ext>
            </a:extLst>
          </p:cNvPr>
          <p:cNvSpPr>
            <a:spLocks noGrp="1"/>
          </p:cNvSpPr>
          <p:nvPr>
            <p:ph type="title"/>
          </p:nvPr>
        </p:nvSpPr>
        <p:spPr/>
        <p:txBody>
          <a:bodyPr/>
          <a:lstStyle/>
          <a:p>
            <a:r>
              <a:rPr lang="en-US" sz="4400" b="1">
                <a:solidFill>
                  <a:schemeClr val="bg1"/>
                </a:solidFill>
                <a:latin typeface="Times New Roman" panose="02020603050405020304" pitchFamily="18" charset="0"/>
                <a:cs typeface="Times New Roman" panose="02020603050405020304" pitchFamily="18" charset="0"/>
              </a:rPr>
              <a:t>Giới thiệu một vài thư viện sử dụng :</a:t>
            </a:r>
            <a:endParaRPr lang="en-US" b="1">
              <a:latin typeface="Times New Roman" panose="02020603050405020304" pitchFamily="18" charset="0"/>
              <a:cs typeface="Times New Roman" panose="02020603050405020304" pitchFamily="18" charset="0"/>
            </a:endParaRPr>
          </a:p>
        </p:txBody>
      </p:sp>
      <p:sp>
        <p:nvSpPr>
          <p:cNvPr id="8" name="Slide Number Placeholder 7">
            <a:extLst>
              <a:ext uri="{FF2B5EF4-FFF2-40B4-BE49-F238E27FC236}">
                <a16:creationId xmlns:a16="http://schemas.microsoft.com/office/drawing/2014/main" id="{53640CD6-1CBD-4FBE-258B-28D1D8091A61}"/>
              </a:ext>
            </a:extLst>
          </p:cNvPr>
          <p:cNvSpPr>
            <a:spLocks noGrp="1"/>
          </p:cNvSpPr>
          <p:nvPr>
            <p:ph type="sldNum" sz="quarter" idx="12"/>
          </p:nvPr>
        </p:nvSpPr>
        <p:spPr/>
        <p:txBody>
          <a:bodyPr/>
          <a:lstStyle/>
          <a:p>
            <a:fld id="{FE024F78-56A6-7740-B68D-8D4D026EDF3F}" type="slidenum">
              <a:rPr lang="en-US" smtClean="0"/>
              <a:pPr/>
              <a:t>9</a:t>
            </a:fld>
            <a:endParaRPr lang="en-US"/>
          </a:p>
        </p:txBody>
      </p:sp>
      <p:sp>
        <p:nvSpPr>
          <p:cNvPr id="5" name="Text Placeholder 2">
            <a:extLst>
              <a:ext uri="{FF2B5EF4-FFF2-40B4-BE49-F238E27FC236}">
                <a16:creationId xmlns:a16="http://schemas.microsoft.com/office/drawing/2014/main" id="{06B57891-C9CD-F306-F9E7-4C028A1B2212}"/>
              </a:ext>
            </a:extLst>
          </p:cNvPr>
          <p:cNvSpPr txBox="1">
            <a:spLocks/>
          </p:cNvSpPr>
          <p:nvPr/>
        </p:nvSpPr>
        <p:spPr>
          <a:xfrm>
            <a:off x="1390650" y="1584869"/>
            <a:ext cx="9210675" cy="95354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Wingdings" panose="05000000000000000000" pitchFamily="2" charset="2"/>
              <a:buChar char="§"/>
            </a:pPr>
            <a:r>
              <a:rPr lang="en-US" sz="1800">
                <a:solidFill>
                  <a:schemeClr val="bg1"/>
                </a:solidFill>
                <a:latin typeface="Times New Roman" panose="02020603050405020304" pitchFamily="18" charset="0"/>
                <a:cs typeface="Times New Roman" panose="02020603050405020304" pitchFamily="18" charset="0"/>
              </a:rPr>
              <a:t>Flask-admin : là 1 thư viện hỗ trợ , </a:t>
            </a:r>
            <a:r>
              <a:rPr lang="vi-VN" sz="1800">
                <a:solidFill>
                  <a:schemeClr val="bg1"/>
                </a:solidFill>
                <a:latin typeface="Times New Roman" panose="02020603050405020304" pitchFamily="18" charset="0"/>
                <a:cs typeface="Times New Roman" panose="02020603050405020304" pitchFamily="18" charset="0"/>
              </a:rPr>
              <a:t>cung cấp giao diện quản trị (admin interface) tự động cho ứng dụng web của. Nó giúp dễ dàng tạo ra một trang quản trị để thao tác với cơ sở dữ liệu mà không cần phải viết mã HTML, CSS, hoặc JavaScript</a:t>
            </a:r>
            <a:r>
              <a:rPr lang="en-US" sz="1800">
                <a:solidFill>
                  <a:schemeClr val="bg1"/>
                </a:solidFill>
                <a:latin typeface="Times New Roman" panose="02020603050405020304" pitchFamily="18" charset="0"/>
                <a:cs typeface="Times New Roman" panose="02020603050405020304" pitchFamily="18" charset="0"/>
              </a:rPr>
              <a:t> </a:t>
            </a:r>
          </a:p>
          <a:p>
            <a:endParaRPr lang="en-US" sz="1600">
              <a:solidFill>
                <a:schemeClr val="bg1"/>
              </a:solidFill>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pic>
        <p:nvPicPr>
          <p:cNvPr id="7" name="Hình ảnh 6">
            <a:extLst>
              <a:ext uri="{FF2B5EF4-FFF2-40B4-BE49-F238E27FC236}">
                <a16:creationId xmlns:a16="http://schemas.microsoft.com/office/drawing/2014/main" id="{A9C41218-70B9-4658-138B-E72FE9A1B892}"/>
              </a:ext>
            </a:extLst>
          </p:cNvPr>
          <p:cNvPicPr>
            <a:picLocks noChangeAspect="1"/>
          </p:cNvPicPr>
          <p:nvPr/>
        </p:nvPicPr>
        <p:blipFill rotWithShape="1">
          <a:blip r:embed="rId2"/>
          <a:srcRect b="11986"/>
          <a:stretch/>
        </p:blipFill>
        <p:spPr>
          <a:xfrm>
            <a:off x="1735064" y="2582839"/>
            <a:ext cx="8866261" cy="3910036"/>
          </a:xfrm>
          <a:prstGeom prst="rect">
            <a:avLst/>
          </a:prstGeom>
        </p:spPr>
      </p:pic>
    </p:spTree>
    <p:extLst>
      <p:ext uri="{BB962C8B-B14F-4D97-AF65-F5344CB8AC3E}">
        <p14:creationId xmlns:p14="http://schemas.microsoft.com/office/powerpoint/2010/main" val="871554721"/>
      </p:ext>
    </p:extLst>
  </p:cSld>
  <p:clrMapOvr>
    <a:masterClrMapping/>
  </p:clrMapOvr>
</p:sld>
</file>

<file path=ppt/theme/theme1.xml><?xml version="1.0" encoding="utf-8"?>
<a:theme xmlns:a="http://schemas.openxmlformats.org/drawingml/2006/main" name="Chủ đề Offic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C44BFB8-0B48-48D5-A0BA-9317960E8F6C}">
  <ds:schemaRefs>
    <ds:schemaRef ds:uri="http://schemas.microsoft.com/sharepoint/v3/contenttype/forms"/>
  </ds:schemaRefs>
</ds:datastoreItem>
</file>

<file path=customXml/itemProps3.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{58095816-0E8B-4743-A10C-3689FBCC33CC}tf11936837_win32</Template>
  <TotalTime>126</TotalTime>
  <Words>376</Words>
  <Application>Microsoft Office PowerPoint</Application>
  <PresentationFormat>Màn hình rộng</PresentationFormat>
  <Paragraphs>53</Paragraphs>
  <Slides>13</Slides>
  <Notes>2</Notes>
  <HiddenSlides>0</HiddenSlides>
  <MMClips>0</MMClips>
  <ScaleCrop>false</ScaleCrop>
  <HeadingPairs>
    <vt:vector size="6" baseType="variant">
      <vt:variant>
        <vt:lpstr>Phông được Dùng</vt:lpstr>
      </vt:variant>
      <vt:variant>
        <vt:i4>9</vt:i4>
      </vt:variant>
      <vt:variant>
        <vt:lpstr>Chủ đề</vt:lpstr>
      </vt:variant>
      <vt:variant>
        <vt:i4>1</vt:i4>
      </vt:variant>
      <vt:variant>
        <vt:lpstr>Tiêu đề Bản chiếu</vt:lpstr>
      </vt:variant>
      <vt:variant>
        <vt:i4>13</vt:i4>
      </vt:variant>
    </vt:vector>
  </HeadingPairs>
  <TitlesOfParts>
    <vt:vector size="23" baseType="lpstr">
      <vt:lpstr>ADLaM Display</vt:lpstr>
      <vt:lpstr>Arial</vt:lpstr>
      <vt:lpstr>Arial Nova</vt:lpstr>
      <vt:lpstr>Biome</vt:lpstr>
      <vt:lpstr>Biome Light</vt:lpstr>
      <vt:lpstr>Calibri</vt:lpstr>
      <vt:lpstr>Segoe UI</vt:lpstr>
      <vt:lpstr>Times New Roman</vt:lpstr>
      <vt:lpstr>Wingdings</vt:lpstr>
      <vt:lpstr>Chủ đề Office</vt:lpstr>
      <vt:lpstr>My Music</vt:lpstr>
      <vt:lpstr>Giới thiệu </vt:lpstr>
      <vt:lpstr>Các chức năng cơ bản :</vt:lpstr>
      <vt:lpstr>Thiết kế database</vt:lpstr>
      <vt:lpstr>Thiết kế giao diện</vt:lpstr>
      <vt:lpstr>Giới thiệu một vài thư viện sử dụng :</vt:lpstr>
      <vt:lpstr>Giới thiệu một vài thư viện sử dụng :</vt:lpstr>
      <vt:lpstr>Giới thiệu một vài thư viện sử dụng :</vt:lpstr>
      <vt:lpstr>Giới thiệu một vài thư viện sử dụng :</vt:lpstr>
      <vt:lpstr>Thank you</vt:lpstr>
      <vt:lpstr>Thank you</vt:lpstr>
      <vt:lpstr>Effects of chemical exposure</vt:lpstr>
      <vt:lpstr>Bản trình bày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Music</dc:title>
  <dc:creator>Tạ Văn An</dc:creator>
  <cp:lastModifiedBy>Tạ Văn An</cp:lastModifiedBy>
  <cp:revision>3</cp:revision>
  <dcterms:created xsi:type="dcterms:W3CDTF">2023-11-20T10:00:07Z</dcterms:created>
  <dcterms:modified xsi:type="dcterms:W3CDTF">2023-11-20T12:06:12Z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